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6C865-7078-445D-ABC7-C84F7EF27493}" v="4" dt="2025-09-05T11:56:46.55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1764" y="-36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a Hjalmarsson" userId="83063563b7f8f16f" providerId="LiveId" clId="{AAD48742-E379-4AD8-9C9A-84196632395B}"/>
    <pc:docChg chg="custSel modSld">
      <pc:chgData name="Lena Hjalmarsson" userId="83063563b7f8f16f" providerId="LiveId" clId="{AAD48742-E379-4AD8-9C9A-84196632395B}" dt="2025-08-11T19:57:39.567" v="148" actId="20577"/>
      <pc:docMkLst>
        <pc:docMk/>
      </pc:docMkLst>
      <pc:sldChg chg="modSp mod">
        <pc:chgData name="Lena Hjalmarsson" userId="83063563b7f8f16f" providerId="LiveId" clId="{AAD48742-E379-4AD8-9C9A-84196632395B}" dt="2025-08-11T19:57:39.567" v="148" actId="20577"/>
        <pc:sldMkLst>
          <pc:docMk/>
          <pc:sldMk cId="0" sldId="256"/>
        </pc:sldMkLst>
        <pc:spChg chg="mod">
          <ac:chgData name="Lena Hjalmarsson" userId="83063563b7f8f16f" providerId="LiveId" clId="{AAD48742-E379-4AD8-9C9A-84196632395B}" dt="2025-08-11T19:57:39.567" v="148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Lena Hjalmarsson" userId="83063563b7f8f16f" providerId="LiveId" clId="{282FA015-E1FA-4AE9-AECD-639814F68928}"/>
    <pc:docChg chg="undo custSel modSld">
      <pc:chgData name="Lena Hjalmarsson" userId="83063563b7f8f16f" providerId="LiveId" clId="{282FA015-E1FA-4AE9-AECD-639814F68928}" dt="2022-08-02T20:47:45.759" v="776" actId="1076"/>
      <pc:docMkLst>
        <pc:docMk/>
      </pc:docMkLst>
      <pc:sldChg chg="addSp delSp modSp mod">
        <pc:chgData name="Lena Hjalmarsson" userId="83063563b7f8f16f" providerId="LiveId" clId="{282FA015-E1FA-4AE9-AECD-639814F68928}" dt="2022-08-02T20:47:45.759" v="776" actId="1076"/>
        <pc:sldMkLst>
          <pc:docMk/>
          <pc:sldMk cId="0" sldId="256"/>
        </pc:sldMkLst>
      </pc:sldChg>
      <pc:sldChg chg="modSp mod">
        <pc:chgData name="Lena Hjalmarsson" userId="83063563b7f8f16f" providerId="LiveId" clId="{282FA015-E1FA-4AE9-AECD-639814F68928}" dt="2022-08-02T13:17:23.262" v="721" actId="6549"/>
        <pc:sldMkLst>
          <pc:docMk/>
          <pc:sldMk cId="0" sldId="257"/>
        </pc:sldMkLst>
      </pc:sldChg>
    </pc:docChg>
  </pc:docChgLst>
  <pc:docChgLst>
    <pc:chgData name="Lena Hjalmarsson" userId="83063563b7f8f16f" providerId="LiveId" clId="{24A6C865-7078-445D-ABC7-C84F7EF27493}"/>
    <pc:docChg chg="modSld">
      <pc:chgData name="Lena Hjalmarsson" userId="83063563b7f8f16f" providerId="LiveId" clId="{24A6C865-7078-445D-ABC7-C84F7EF27493}" dt="2025-09-05T17:23:53.777" v="350" actId="20577"/>
      <pc:docMkLst>
        <pc:docMk/>
      </pc:docMkLst>
      <pc:sldChg chg="modSp mod">
        <pc:chgData name="Lena Hjalmarsson" userId="83063563b7f8f16f" providerId="LiveId" clId="{24A6C865-7078-445D-ABC7-C84F7EF27493}" dt="2025-09-05T17:23:53.777" v="350" actId="20577"/>
        <pc:sldMkLst>
          <pc:docMk/>
          <pc:sldMk cId="0" sldId="256"/>
        </pc:sldMkLst>
        <pc:spChg chg="mod">
          <ac:chgData name="Lena Hjalmarsson" userId="83063563b7f8f16f" providerId="LiveId" clId="{24A6C865-7078-445D-ABC7-C84F7EF27493}" dt="2025-09-05T17:23:53.777" v="350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Lena Hjalmarsson" userId="83063563b7f8f16f" providerId="LiveId" clId="{24A6C865-7078-445D-ABC7-C84F7EF27493}" dt="2025-09-05T11:55:23.029" v="340" actId="20577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rgbClr val="8BBA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rgbClr val="8BBA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rgbClr val="8BBA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98805" y="293539"/>
            <a:ext cx="2670175" cy="8147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rgbClr val="8BBA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rfpergolan.com" TargetMode="External"/><Relationship Id="rId2" Type="http://schemas.openxmlformats.org/officeDocument/2006/relationships/hyperlink" Target="mailto:felanmalan@brfpergolan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elanmalan@brfpergolan.co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6810" y="1883176"/>
            <a:ext cx="6394450" cy="82544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Nedan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finner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information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om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vart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ska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vända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dig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om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vill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göra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felanmälan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av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något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som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25" dirty="0">
                <a:solidFill>
                  <a:srgbClr val="231F20"/>
                </a:solidFill>
                <a:latin typeface="Century Gothic"/>
                <a:cs typeface="Century Gothic"/>
              </a:rPr>
              <a:t>hör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till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fastigheten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eller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din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bostad.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åligger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var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att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anmäla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fel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som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man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upptäcker.</a:t>
            </a:r>
            <a:endParaRPr lang="sv-SE" sz="9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sv-SE" sz="4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5"/>
              </a:spcBef>
            </a:pPr>
            <a:r>
              <a:rPr lang="sv-SE" sz="12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Förfrågningar</a:t>
            </a:r>
            <a:endParaRPr lang="sv-SE" sz="1200" dirty="0">
              <a:latin typeface="Century Gothic"/>
              <a:cs typeface="Century Gothic"/>
            </a:endParaRPr>
          </a:p>
          <a:p>
            <a:pPr marL="12700" marR="309245" algn="l">
              <a:lnSpc>
                <a:spcPct val="100000"/>
              </a:lnSpc>
              <a:spcBef>
                <a:spcPts val="720"/>
              </a:spcBef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osäker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på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något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eller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har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frågor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kring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felanmälan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välkommen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att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kontakta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styrelsen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25" dirty="0">
                <a:solidFill>
                  <a:srgbClr val="231F20"/>
                </a:solidFill>
                <a:latin typeface="Century Gothic"/>
                <a:cs typeface="Century Gothic"/>
              </a:rPr>
              <a:t>på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mailadressen</a:t>
            </a:r>
            <a:r>
              <a:rPr lang="sv-SE" sz="900" spc="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dirty="0">
                <a:solidFill>
                  <a:srgbClr val="231F20"/>
                </a:solidFill>
                <a:latin typeface="Century Gothic"/>
                <a:cs typeface="Century Gothic"/>
                <a:hlinkClick r:id="rId2"/>
              </a:rPr>
              <a:t>felanmalan@brfpergolan.com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,</a:t>
            </a:r>
            <a:r>
              <a:rPr lang="sv-SE" sz="900" spc="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så</a:t>
            </a:r>
            <a:r>
              <a:rPr lang="sv-SE" sz="900" spc="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tar</a:t>
            </a:r>
            <a:r>
              <a:rPr lang="sv-SE" sz="900" spc="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vi</a:t>
            </a:r>
            <a:r>
              <a:rPr lang="sv-SE" sz="900" spc="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tag</a:t>
            </a:r>
            <a:r>
              <a:rPr lang="sv-SE" sz="900" spc="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900" spc="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lang="sv-SE" sz="900" spc="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så</a:t>
            </a:r>
            <a:r>
              <a:rPr lang="sv-SE" sz="900" spc="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fort</a:t>
            </a:r>
            <a:r>
              <a:rPr lang="sv-SE" sz="900" spc="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vi</a:t>
            </a:r>
            <a:r>
              <a:rPr lang="sv-SE" sz="900" spc="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kan.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"/>
              </a:spcBef>
            </a:pPr>
            <a:endParaRPr lang="sv-SE" sz="4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</a:pPr>
            <a:r>
              <a:rPr lang="sv-SE" sz="1400" b="1" dirty="0">
                <a:solidFill>
                  <a:srgbClr val="006AA6"/>
                </a:solidFill>
                <a:latin typeface="Century Gothic"/>
                <a:cs typeface="Century Gothic"/>
              </a:rPr>
              <a:t>Akuta </a:t>
            </a:r>
            <a:r>
              <a:rPr lang="sv-SE" sz="14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ärenden</a:t>
            </a:r>
            <a:endParaRPr lang="sv-SE" sz="1400" b="1" dirty="0">
              <a:latin typeface="Century Gothic"/>
              <a:cs typeface="Century Gothic"/>
            </a:endParaRPr>
          </a:p>
          <a:p>
            <a:pPr marL="12700" marR="152400" algn="l">
              <a:lnSpc>
                <a:spcPct val="100000"/>
              </a:lnSpc>
              <a:spcBef>
                <a:spcPts val="520"/>
              </a:spcBef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Akuta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tillbud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där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följdskador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uppstå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där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avhjälpandet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inte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vänta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till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nästa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arbetsdag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25" dirty="0">
                <a:solidFill>
                  <a:srgbClr val="231F20"/>
                </a:solidFill>
                <a:latin typeface="Century Gothic"/>
                <a:cs typeface="Century Gothic"/>
              </a:rPr>
              <a:t>ska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anmälas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direkt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till</a:t>
            </a:r>
            <a:r>
              <a:rPr lang="sv-SE" sz="900" spc="254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dirty="0">
                <a:solidFill>
                  <a:srgbClr val="231F20"/>
                </a:solidFill>
                <a:latin typeface="Century Gothic"/>
                <a:cs typeface="Century Gothic"/>
              </a:rPr>
              <a:t>vår</a:t>
            </a:r>
            <a:r>
              <a:rPr lang="sv-SE" sz="900" b="1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dirty="0">
                <a:solidFill>
                  <a:srgbClr val="231F20"/>
                </a:solidFill>
                <a:latin typeface="Century Gothic"/>
                <a:cs typeface="Century Gothic"/>
              </a:rPr>
              <a:t>fastighetsjour</a:t>
            </a:r>
            <a:r>
              <a:rPr lang="sv-SE" sz="900" b="1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spc="-10" dirty="0">
                <a:solidFill>
                  <a:srgbClr val="231F20"/>
                </a:solidFill>
                <a:latin typeface="Century Gothic"/>
                <a:cs typeface="Century Gothic"/>
              </a:rPr>
              <a:t>010-</a:t>
            </a:r>
            <a:r>
              <a:rPr lang="sv-SE" sz="900" b="1" i="1" dirty="0">
                <a:solidFill>
                  <a:srgbClr val="231F20"/>
                </a:solidFill>
                <a:latin typeface="Century Gothic"/>
                <a:cs typeface="Century Gothic"/>
              </a:rPr>
              <a:t>442</a:t>
            </a:r>
            <a:r>
              <a:rPr lang="sv-SE" sz="900" b="1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dirty="0">
                <a:solidFill>
                  <a:srgbClr val="231F20"/>
                </a:solidFill>
                <a:latin typeface="Century Gothic"/>
                <a:cs typeface="Century Gothic"/>
              </a:rPr>
              <a:t>30</a:t>
            </a:r>
            <a:r>
              <a:rPr lang="sv-SE" sz="900" b="1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spc="-25" dirty="0">
                <a:solidFill>
                  <a:srgbClr val="231F20"/>
                </a:solidFill>
                <a:latin typeface="Century Gothic"/>
                <a:cs typeface="Century Gothic"/>
              </a:rPr>
              <a:t>00</a:t>
            </a:r>
            <a:r>
              <a:rPr lang="sv-SE" sz="900" spc="-25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110"/>
              </a:spcBef>
            </a:pPr>
            <a:endParaRPr lang="sv-SE" sz="4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</a:pP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Exempel</a:t>
            </a:r>
            <a:r>
              <a:rPr lang="sv-SE" sz="11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på</a:t>
            </a:r>
            <a:r>
              <a:rPr lang="sv-SE" sz="1100" b="1" spc="-1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akuta</a:t>
            </a:r>
            <a:r>
              <a:rPr lang="sv-SE" sz="11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spc="-20" dirty="0">
                <a:solidFill>
                  <a:srgbClr val="006AA6"/>
                </a:solidFill>
                <a:latin typeface="Century Gothic"/>
                <a:cs typeface="Century Gothic"/>
              </a:rPr>
              <a:t>fel:</a:t>
            </a:r>
            <a:endParaRPr lang="sv-SE" sz="1100" dirty="0">
              <a:latin typeface="Century Gothic"/>
              <a:cs typeface="Century Gothic"/>
            </a:endParaRPr>
          </a:p>
          <a:p>
            <a:pPr marL="179388" indent="-166688" algn="l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Vattenledning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har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brustit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vatten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forsar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25" dirty="0">
                <a:solidFill>
                  <a:srgbClr val="231F20"/>
                </a:solidFill>
                <a:latin typeface="Century Gothic"/>
                <a:cs typeface="Century Gothic"/>
              </a:rPr>
              <a:t>ut.</a:t>
            </a:r>
            <a:endParaRPr lang="sv-SE" sz="900" dirty="0">
              <a:latin typeface="Century Gothic"/>
              <a:cs typeface="Century Gothic"/>
            </a:endParaRPr>
          </a:p>
          <a:p>
            <a:pPr marL="179388" marR="487680" indent="-166688" algn="l">
              <a:lnSpc>
                <a:spcPct val="116700"/>
              </a:lnSpc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Stopp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avlopp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som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leder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ner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till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gemensamma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ledningar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(stammar)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som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orsaka översvämningar.</a:t>
            </a:r>
            <a:endParaRPr lang="sv-SE" sz="900" dirty="0">
              <a:latin typeface="Century Gothic"/>
              <a:cs typeface="Century Gothic"/>
            </a:endParaRPr>
          </a:p>
          <a:p>
            <a:pPr marL="179388" indent="-166688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Fönsterruta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krossad i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fastigheten eller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entrén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så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hål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rakt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igenom.</a:t>
            </a:r>
            <a:b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</a:b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OBS! Ej i lägenhet! Detta ansvarar lägenhetsinnehavaren för själv.</a:t>
            </a:r>
            <a:endParaRPr lang="sv-SE" sz="900" dirty="0">
              <a:latin typeface="Century Gothic"/>
              <a:cs typeface="Century Gothic"/>
            </a:endParaRPr>
          </a:p>
          <a:p>
            <a:pPr marL="179388" indent="-166688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Total avsaknad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av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värme/vatten.</a:t>
            </a:r>
            <a:endParaRPr lang="sv-SE" sz="900" dirty="0">
              <a:latin typeface="Century Gothic"/>
              <a:cs typeface="Century Gothic"/>
            </a:endParaRPr>
          </a:p>
          <a:p>
            <a:pPr marL="179388" indent="-166688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Inbrott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gemensamma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lokaler</a:t>
            </a:r>
            <a:r>
              <a:rPr lang="sv-SE" sz="9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liknande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händelser.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70"/>
              </a:spcBef>
              <a:buClr>
                <a:srgbClr val="231F20"/>
              </a:buClr>
              <a:buFont typeface="Century Gothic"/>
              <a:buChar char="•"/>
            </a:pPr>
            <a:endParaRPr lang="sv-SE" sz="400" dirty="0">
              <a:latin typeface="Century Gothic"/>
              <a:cs typeface="Century Gothic"/>
            </a:endParaRPr>
          </a:p>
          <a:p>
            <a:pPr marL="12700" marR="376555" algn="l">
              <a:lnSpc>
                <a:spcPct val="100000"/>
              </a:lnSpc>
            </a:pP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OBS!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Jour-utryckningar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för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åtgärdande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av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mindre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fel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eller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fel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av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icke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akut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karaktär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komma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spc="-25" dirty="0">
                <a:solidFill>
                  <a:srgbClr val="231F20"/>
                </a:solidFill>
                <a:latin typeface="Century Gothic"/>
                <a:cs typeface="Century Gothic"/>
              </a:rPr>
              <a:t>att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debiteras</a:t>
            </a:r>
            <a:r>
              <a:rPr lang="sv-SE" sz="900" i="1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bostadsrättshavaren.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Bostadsrättshavaren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 debiteras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även i de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fall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då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denne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anses</a:t>
            </a:r>
            <a:r>
              <a:rPr lang="sv-SE" sz="900" i="1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spc="-20" dirty="0">
                <a:solidFill>
                  <a:srgbClr val="231F20"/>
                </a:solidFill>
                <a:latin typeface="Century Gothic"/>
                <a:cs typeface="Century Gothic"/>
              </a:rPr>
              <a:t>vara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vållande</a:t>
            </a:r>
            <a:r>
              <a:rPr lang="sv-SE" sz="900" i="1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till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felet/skadan.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900" i="1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alltid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bra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att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kontakta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styrelsen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om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900" i="1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i="1" spc="-10" dirty="0">
                <a:solidFill>
                  <a:srgbClr val="231F20"/>
                </a:solidFill>
                <a:latin typeface="Century Gothic"/>
                <a:cs typeface="Century Gothic"/>
              </a:rPr>
              <a:t>osäker.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110"/>
              </a:spcBef>
            </a:pPr>
            <a:endParaRPr lang="sv-SE" sz="400" dirty="0">
              <a:latin typeface="Century Gothic"/>
              <a:cs typeface="Century Gothic"/>
            </a:endParaRPr>
          </a:p>
          <a:p>
            <a:pPr marR="3630295" algn="l">
              <a:lnSpc>
                <a:spcPct val="100000"/>
              </a:lnSpc>
            </a:pP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Oavsett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hur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du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larmar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skall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du</a:t>
            </a:r>
            <a:r>
              <a:rPr lang="sv-SE" sz="11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alltid:</a:t>
            </a:r>
            <a:endParaRPr lang="sv-SE" sz="1100" dirty="0">
              <a:latin typeface="Century Gothic"/>
              <a:cs typeface="Century Gothic"/>
            </a:endParaRPr>
          </a:p>
          <a:p>
            <a:pPr marL="179388" marR="3684270" indent="-179388" algn="l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Ange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adressen,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varifrån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larmet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kommer.</a:t>
            </a:r>
          </a:p>
          <a:p>
            <a:pPr marL="179388" marR="3684270" indent="-179388" algn="l" defTabSz="927100">
              <a:lnSpc>
                <a:spcPct val="100000"/>
              </a:lnSpc>
              <a:spcBef>
                <a:spcPts val="360"/>
              </a:spcBef>
              <a:buFont typeface="Arial" panose="020B0604020202020204" pitchFamily="34" charset="0"/>
              <a:buChar char="•"/>
              <a:tabLst>
                <a:tab pos="179388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Uppge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aktuellt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fel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eller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skada.</a:t>
            </a:r>
            <a:endParaRPr lang="sv-SE" sz="900" dirty="0">
              <a:latin typeface="Century Gothic"/>
              <a:cs typeface="Century Gothic"/>
            </a:endParaRPr>
          </a:p>
          <a:p>
            <a:pPr marL="179388" indent="-179388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Uppge ditt</a:t>
            </a:r>
            <a:r>
              <a:rPr lang="sv-SE" sz="900" spc="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namn,</a:t>
            </a:r>
            <a:r>
              <a:rPr lang="sv-SE" sz="900" spc="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lägenhetsnummer</a:t>
            </a:r>
            <a:r>
              <a:rPr lang="sv-SE" sz="900" spc="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 te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lefonnummer.</a:t>
            </a:r>
          </a:p>
          <a:p>
            <a:pPr marL="179388" indent="-179388" algn="l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Informera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styrelsen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via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email: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b="1" i="1" spc="-10" dirty="0">
                <a:solidFill>
                  <a:srgbClr val="231F20"/>
                </a:solidFill>
                <a:latin typeface="Century Gothic"/>
                <a:cs typeface="Century Gothic"/>
                <a:hlinkClick r:id="rId2"/>
              </a:rPr>
              <a:t>felanmalan@brfpergolan.com</a:t>
            </a:r>
            <a:endParaRPr lang="sv-SE" sz="900" dirty="0">
              <a:latin typeface="Century Gothic"/>
              <a:cs typeface="Century Gothic"/>
            </a:endParaRPr>
          </a:p>
          <a:p>
            <a:pPr marL="184150" indent="-171450" algn="l">
              <a:lnSpc>
                <a:spcPct val="1000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endParaRPr lang="sv-SE" sz="6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</a:pPr>
            <a:r>
              <a:rPr lang="sv-SE" sz="1400" b="1" dirty="0">
                <a:solidFill>
                  <a:srgbClr val="006AA6"/>
                </a:solidFill>
                <a:latin typeface="Century Gothic"/>
                <a:cs typeface="Century Gothic"/>
              </a:rPr>
              <a:t>Icke</a:t>
            </a:r>
            <a:r>
              <a:rPr lang="sv-SE" sz="1400" b="1" spc="-1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400" b="1" dirty="0">
                <a:solidFill>
                  <a:srgbClr val="006AA6"/>
                </a:solidFill>
                <a:latin typeface="Century Gothic"/>
                <a:cs typeface="Century Gothic"/>
              </a:rPr>
              <a:t>akuta</a:t>
            </a:r>
            <a:r>
              <a:rPr lang="sv-SE" sz="14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 ärenden</a:t>
            </a:r>
            <a:endParaRPr lang="sv-SE" sz="14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</a:pPr>
            <a:r>
              <a:rPr lang="sv-SE" sz="1400" b="1" spc="-20" dirty="0">
                <a:solidFill>
                  <a:srgbClr val="006AA6"/>
                </a:solidFill>
                <a:latin typeface="Century Gothic"/>
                <a:cs typeface="Century Gothic"/>
              </a:rPr>
              <a:t>Hiss</a:t>
            </a:r>
            <a:endParaRPr lang="sv-SE" sz="1400" dirty="0">
              <a:latin typeface="Century Gothic"/>
              <a:cs typeface="Century Gothic"/>
            </a:endParaRPr>
          </a:p>
          <a:p>
            <a:pPr marL="12700" marR="648970" algn="l"/>
            <a:r>
              <a:rPr lang="sv-SE" sz="900" spc="15" dirty="0">
                <a:solidFill>
                  <a:srgbClr val="231F20"/>
                </a:solidFill>
                <a:latin typeface="Century Gothic"/>
              </a:rPr>
              <a:t>Hissproblem ska anmälas direkt till Hiss i Skåne på telefonnumret som står i hissen 040-96 25 25. Vid akuta fall finns det larmknapp inne i hissen med direktlinje till hissjour.</a:t>
            </a:r>
          </a:p>
          <a:p>
            <a:pPr marL="12700" marR="309880" algn="l"/>
            <a:r>
              <a:rPr lang="sv-SE" sz="900" spc="15" dirty="0">
                <a:solidFill>
                  <a:srgbClr val="231F20"/>
                </a:solidFill>
                <a:latin typeface="Century Gothic"/>
              </a:rPr>
              <a:t>Är du upphov till vårdslöshet och/eller skada på hissen t.ex vid in- och utflyttning eller på annat sätt förorsakar att hissen blir obrukbar eller tar skada blir du själv ersättningsskyldig.</a:t>
            </a:r>
          </a:p>
          <a:p>
            <a:pPr marL="12700" marR="309880" algn="l"/>
            <a:endParaRPr lang="sv-SE" sz="600" spc="15" dirty="0">
              <a:solidFill>
                <a:srgbClr val="231F20"/>
              </a:solidFill>
              <a:latin typeface="Century Gothic"/>
            </a:endParaRPr>
          </a:p>
          <a:p>
            <a:pPr marL="12700" algn="l">
              <a:lnSpc>
                <a:spcPct val="100000"/>
              </a:lnSpc>
            </a:pPr>
            <a:r>
              <a:rPr lang="sv-SE" sz="1400" b="1" dirty="0">
                <a:solidFill>
                  <a:srgbClr val="006AA6"/>
                </a:solidFill>
                <a:latin typeface="Century Gothic"/>
              </a:rPr>
              <a:t>Fel avseende föreningens allmänna utrymmen</a:t>
            </a:r>
          </a:p>
          <a:p>
            <a:pPr marL="12700" algn="l">
              <a:lnSpc>
                <a:spcPct val="100000"/>
              </a:lnSpc>
            </a:pPr>
            <a:r>
              <a:rPr lang="sv-SE" sz="11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anmäls direkt till styrelsen, helst via mejl felanmalan@brfpergolan.com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,</a:t>
            </a:r>
            <a:r>
              <a:rPr lang="sv-SE" sz="1100" b="1" spc="-20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dirty="0">
                <a:solidFill>
                  <a:srgbClr val="006AA6"/>
                </a:solidFill>
                <a:latin typeface="Century Gothic"/>
                <a:cs typeface="Century Gothic"/>
              </a:rPr>
              <a:t>t</a:t>
            </a:r>
            <a:r>
              <a:rPr lang="sv-SE" sz="1100" b="1" spc="-20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lang="sv-SE" sz="1100" b="1" spc="-25" dirty="0">
                <a:solidFill>
                  <a:srgbClr val="006AA6"/>
                </a:solidFill>
                <a:latin typeface="Century Gothic"/>
                <a:cs typeface="Century Gothic"/>
              </a:rPr>
              <a:t>ex:</a:t>
            </a:r>
            <a:endParaRPr lang="sv-SE" sz="11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76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Belysning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annat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entré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 trappuppgång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Anslagstavla i</a:t>
            </a:r>
            <a:r>
              <a:rPr lang="sv-SE" sz="9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entré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Ytterdörr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går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inte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att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stänga</a:t>
            </a:r>
            <a:endParaRPr lang="sv-SE" sz="900" dirty="0"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0"/>
              </a:spcBef>
              <a:buChar char="•"/>
              <a:tabLst>
                <a:tab pos="469265" algn="l"/>
                <a:tab pos="469900" algn="l"/>
              </a:tabLst>
            </a:pP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Soprum,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dirty="0">
                <a:solidFill>
                  <a:srgbClr val="231F20"/>
                </a:solidFill>
                <a:latin typeface="Century Gothic"/>
                <a:cs typeface="Century Gothic"/>
              </a:rPr>
              <a:t>cykelförråd,</a:t>
            </a:r>
            <a:r>
              <a:rPr lang="sv-SE" sz="9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barnvagnsförråd</a:t>
            </a:r>
          </a:p>
          <a:p>
            <a:pPr marL="12700" algn="l">
              <a:lnSpc>
                <a:spcPct val="100000"/>
              </a:lnSpc>
              <a:spcBef>
                <a:spcPts val="200"/>
              </a:spcBef>
              <a:tabLst>
                <a:tab pos="469265" algn="l"/>
                <a:tab pos="469900" algn="l"/>
              </a:tabLst>
            </a:pPr>
            <a:endParaRPr lang="sv-SE" sz="900" spc="-10" dirty="0">
              <a:solidFill>
                <a:srgbClr val="231F20"/>
              </a:solidFill>
              <a:latin typeface="Century Gothic"/>
              <a:cs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0"/>
              </a:spcBef>
              <a:tabLst>
                <a:tab pos="469265" algn="l"/>
                <a:tab pos="469900" algn="l"/>
              </a:tabLst>
            </a:pPr>
            <a:r>
              <a:rPr lang="sv-SE" sz="1400" b="1" spc="-10" dirty="0">
                <a:solidFill>
                  <a:srgbClr val="006AA6"/>
                </a:solidFill>
                <a:latin typeface="Century Gothic"/>
              </a:rPr>
              <a:t>Fel i den egna lägenheten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sv-SE" sz="900" spc="15" dirty="0">
                <a:solidFill>
                  <a:srgbClr val="231F20"/>
                </a:solidFill>
                <a:latin typeface="Century Gothic"/>
              </a:rPr>
              <a:t>Vår fastighetsskötare hjälper gärna till och fixar småfel i lägenheten, detta debiteras direkt på den boende. Kontaktinfo finns i entrén. Styrelsen har också en lista med entreprenörer som anlitades när husen byggdes och/eller hjälpt oss senare. Kontakt oss på </a:t>
            </a:r>
            <a:r>
              <a:rPr lang="sv-SE" sz="900" spc="15" dirty="0">
                <a:solidFill>
                  <a:srgbClr val="231F20"/>
                </a:solidFill>
                <a:latin typeface="Century Gothic"/>
                <a:hlinkClick r:id="rId3"/>
              </a:rPr>
              <a:t>info@brfpergolan.com</a:t>
            </a:r>
            <a:r>
              <a:rPr lang="sv-SE" sz="900" spc="15" dirty="0">
                <a:solidFill>
                  <a:srgbClr val="231F20"/>
                </a:solidFill>
                <a:latin typeface="Century Gothic"/>
              </a:rPr>
              <a:t>.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endParaRPr lang="sv-SE" sz="900" spc="15" dirty="0">
              <a:solidFill>
                <a:srgbClr val="231F20"/>
              </a:solidFill>
              <a:latin typeface="Century Gothic"/>
            </a:endParaRPr>
          </a:p>
          <a:p>
            <a:pPr marL="12700" algn="l">
              <a:lnSpc>
                <a:spcPct val="100000"/>
              </a:lnSpc>
              <a:spcBef>
                <a:spcPts val="200"/>
              </a:spcBef>
              <a:tabLst>
                <a:tab pos="85725" algn="l"/>
                <a:tab pos="468313" algn="l"/>
                <a:tab pos="469900" algn="l"/>
              </a:tabLst>
            </a:pP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Elen fungerar inte i delar av lägenheten. (OBS! Beror ofta på överbelastning  som gjort att säkring lösts ut </a:t>
            </a:r>
            <a:r>
              <a:rPr lang="sv-SE" sz="900" spc="-10">
                <a:solidFill>
                  <a:srgbClr val="231F20"/>
                </a:solidFill>
                <a:latin typeface="Century Gothic"/>
                <a:cs typeface="Century Gothic"/>
              </a:rPr>
              <a:t>i el-centralen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på </a:t>
            </a:r>
            <a:r>
              <a:rPr lang="sv-SE" sz="900" spc="-10">
                <a:solidFill>
                  <a:srgbClr val="231F20"/>
                </a:solidFill>
                <a:latin typeface="Century Gothic"/>
                <a:cs typeface="Century Gothic"/>
              </a:rPr>
              <a:t>bottenvåningen.) </a:t>
            </a:r>
            <a:r>
              <a:rPr lang="sv-SE" sz="900" spc="-10" dirty="0">
                <a:solidFill>
                  <a:srgbClr val="231F20"/>
                </a:solidFill>
                <a:latin typeface="Century Gothic"/>
                <a:cs typeface="Century Gothic"/>
              </a:rPr>
              <a:t>Kontakta någon i styrelsen antingen personligen eller på info@brfpergolan.com.</a:t>
            </a:r>
          </a:p>
          <a:p>
            <a:pPr marL="12700" algn="l">
              <a:lnSpc>
                <a:spcPct val="100000"/>
              </a:lnSpc>
              <a:spcBef>
                <a:spcPts val="200"/>
              </a:spcBef>
              <a:tabLst>
                <a:tab pos="469265" algn="l"/>
                <a:tab pos="469900" algn="l"/>
              </a:tabLst>
            </a:pPr>
            <a:endParaRPr lang="sv-SE" sz="900" spc="-10" dirty="0">
              <a:solidFill>
                <a:srgbClr val="231F20"/>
              </a:solidFill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1888" y="1211653"/>
            <a:ext cx="388429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006AA6"/>
                </a:solidFill>
                <a:latin typeface="Century Gothic"/>
                <a:cs typeface="Century Gothic"/>
              </a:rPr>
              <a:t>Infoblad</a:t>
            </a:r>
            <a:r>
              <a:rPr sz="26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sz="2600" b="1" dirty="0">
                <a:solidFill>
                  <a:srgbClr val="006AA6"/>
                </a:solidFill>
                <a:latin typeface="Century Gothic"/>
                <a:cs typeface="Century Gothic"/>
              </a:rPr>
              <a:t>om</a:t>
            </a:r>
            <a:r>
              <a:rPr sz="2600" b="1" spc="-5" dirty="0">
                <a:solidFill>
                  <a:srgbClr val="006AA6"/>
                </a:solidFill>
                <a:latin typeface="Century Gothic"/>
                <a:cs typeface="Century Gothic"/>
              </a:rPr>
              <a:t> </a:t>
            </a:r>
            <a:r>
              <a:rPr sz="26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felanmälan</a:t>
            </a:r>
            <a:endParaRPr sz="260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15068" y="462295"/>
            <a:ext cx="467504" cy="49947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40327" y="320047"/>
            <a:ext cx="410845" cy="764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020"/>
              </a:lnSpc>
            </a:pPr>
            <a:r>
              <a:rPr sz="5150" spc="459" dirty="0">
                <a:solidFill>
                  <a:srgbClr val="8BBA00"/>
                </a:solidFill>
                <a:latin typeface="Trebuchet MS"/>
                <a:cs typeface="Trebuchet MS"/>
              </a:rPr>
              <a:t>o</a:t>
            </a:r>
            <a:endParaRPr sz="51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98805" y="293539"/>
            <a:ext cx="2670175" cy="8147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751330" algn="l"/>
              </a:tabLst>
            </a:pPr>
            <a:r>
              <a:rPr spc="-20" dirty="0"/>
              <a:t>Perg</a:t>
            </a:r>
            <a:r>
              <a:rPr dirty="0"/>
              <a:t>	</a:t>
            </a:r>
            <a:r>
              <a:rPr spc="-25" dirty="0"/>
              <a:t>lan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530246" y="9842500"/>
            <a:ext cx="6267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V.G</a:t>
            </a:r>
            <a:r>
              <a:rPr sz="1000" spc="-6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Vänd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02912" y="478052"/>
            <a:ext cx="160904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Limhamn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november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2017</a:t>
            </a:r>
            <a:r>
              <a:rPr lang="sv-SE"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, reviderad september 2025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86F418DA-D0E7-1446-FA73-B8CF7CAF93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97" y="217812"/>
            <a:ext cx="3434715" cy="86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205" y="475753"/>
            <a:ext cx="6506209" cy="33727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500" dirty="0">
              <a:latin typeface="Century Gothic"/>
              <a:cs typeface="Century Gothic"/>
            </a:endParaRPr>
          </a:p>
          <a:p>
            <a:pPr marL="12700" marR="48895" algn="just">
              <a:lnSpc>
                <a:spcPct val="108300"/>
              </a:lnSpc>
            </a:pPr>
            <a:r>
              <a:rPr lang="sv-SE" sz="1400" b="1" spc="-10" dirty="0">
                <a:solidFill>
                  <a:srgbClr val="006AA6"/>
                </a:solidFill>
                <a:latin typeface="Century Gothic"/>
              </a:rPr>
              <a:t>Vem ansvarar för vad i lägenheten?</a:t>
            </a:r>
          </a:p>
          <a:p>
            <a:pPr marL="12700" marR="48895" algn="just">
              <a:lnSpc>
                <a:spcPct val="108300"/>
              </a:lnSpc>
            </a:pP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Lite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förenklat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man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säga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att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allt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som</a:t>
            </a:r>
            <a:r>
              <a:rPr lang="sv-SE"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finns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syns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inne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lägenheten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ditt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ansvar,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medan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allt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utanför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föreningens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styrelsens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ansvar.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ansvar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t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ex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för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golv,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dörrar,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köksinredning,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spis,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kyl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frys,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badrum,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kakel,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wc,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kranar,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el-central och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elkontakter.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Även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fasta garderober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icke-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bärande</a:t>
            </a:r>
            <a:r>
              <a:rPr lang="sv-SE"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innerväggar!</a:t>
            </a:r>
            <a:endParaRPr lang="sv-SE" sz="1000" dirty="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Allt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detta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bestämmer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över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ändra</a:t>
            </a:r>
            <a:r>
              <a:rPr lang="sv-SE"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dirty="0">
                <a:solidFill>
                  <a:srgbClr val="231F20"/>
                </a:solidFill>
                <a:latin typeface="Century Gothic"/>
                <a:cs typeface="Century Gothic"/>
              </a:rPr>
              <a:t>byta</a:t>
            </a: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sv-SE" sz="1000" spc="-25" dirty="0">
                <a:solidFill>
                  <a:srgbClr val="231F20"/>
                </a:solidFill>
                <a:latin typeface="Century Gothic"/>
                <a:cs typeface="Century Gothic"/>
              </a:rPr>
              <a:t>ut.</a:t>
            </a:r>
            <a:endParaRPr lang="sv-SE" sz="1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5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finns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dock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del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gränsfall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där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kan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vara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lite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oklart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var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ansvaret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ligger,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t.ex:</a:t>
            </a:r>
            <a:endParaRPr sz="1000" dirty="0">
              <a:latin typeface="Century Gothic"/>
              <a:cs typeface="Century Gothic"/>
            </a:endParaRPr>
          </a:p>
          <a:p>
            <a:pPr marL="12700" marR="184785">
              <a:lnSpc>
                <a:spcPct val="108300"/>
              </a:lnSpc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Föreningen</a:t>
            </a:r>
            <a:r>
              <a:rPr sz="10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ansvarar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regel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alla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avlopp,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men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vattenlås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golvbrunnens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rensning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ansvarar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själv för.</a:t>
            </a:r>
            <a:r>
              <a:rPr sz="10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Föreningen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ansvarar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alla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fönster,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men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glas,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tätning,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persienner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målning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får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du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själv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ta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hand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om.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Eftersom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det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vattenburen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värme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ansvarar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föreningen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för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värmeelementen,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och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man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får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därför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själv</a:t>
            </a:r>
            <a:r>
              <a:rPr sz="10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aldrig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ändra</a:t>
            </a:r>
            <a:r>
              <a:rPr sz="10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dessa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utan</a:t>
            </a:r>
            <a:r>
              <a:rPr sz="10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tillstånd.</a:t>
            </a:r>
            <a:endParaRPr sz="1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00" dirty="0">
              <a:latin typeface="Century Gothic"/>
              <a:cs typeface="Century Gothic"/>
            </a:endParaRPr>
          </a:p>
          <a:p>
            <a:pPr marL="12700" marR="193040">
              <a:lnSpc>
                <a:spcPct val="108300"/>
              </a:lnSpc>
            </a:pPr>
            <a:r>
              <a:rPr lang="sv-SE"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Se även våra stadgar § 15 för gränsdragning mellan vad som är föreningens ansvar och ditt som bostadsrättsinnehavare.</a:t>
            </a:r>
            <a:endParaRPr sz="1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5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10" dirty="0">
                <a:solidFill>
                  <a:srgbClr val="006AA6"/>
                </a:solidFill>
                <a:latin typeface="Century Gothic"/>
                <a:cs typeface="Century Gothic"/>
              </a:rPr>
              <a:t>Sammanfattning:</a:t>
            </a:r>
            <a:endParaRPr sz="1200" dirty="0">
              <a:latin typeface="Century Gothic"/>
              <a:cs typeface="Century Gothic"/>
            </a:endParaRPr>
          </a:p>
          <a:p>
            <a:pPr marL="12700" marR="358775">
              <a:lnSpc>
                <a:spcPct val="108300"/>
              </a:lnSpc>
              <a:spcBef>
                <a:spcPts val="560"/>
              </a:spcBef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Nästan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allt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lägenheten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är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bostadsrättshavarens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ansvar.</a:t>
            </a:r>
            <a:r>
              <a:rPr sz="1000" spc="26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tveksamma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fall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fråga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styrelsen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–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vi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 hjälper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gärna till om det är</a:t>
            </a:r>
            <a:r>
              <a:rPr sz="10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något du undrar </a:t>
            </a:r>
            <a:r>
              <a:rPr sz="1000" spc="-20" dirty="0">
                <a:solidFill>
                  <a:srgbClr val="231F20"/>
                </a:solidFill>
                <a:latin typeface="Century Gothic"/>
                <a:cs typeface="Century Gothic"/>
              </a:rPr>
              <a:t>över.</a:t>
            </a:r>
            <a:endParaRPr sz="10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500" dirty="0">
              <a:latin typeface="Century Gothic"/>
              <a:cs typeface="Century Gothic"/>
            </a:endParaRPr>
          </a:p>
          <a:p>
            <a:pPr marL="12700" marR="5344160">
              <a:lnSpc>
                <a:spcPct val="108300"/>
              </a:lnSpc>
              <a:spcBef>
                <a:spcPts val="5"/>
              </a:spcBef>
            </a:pPr>
            <a:r>
              <a:rPr sz="1000" dirty="0">
                <a:solidFill>
                  <a:srgbClr val="231F20"/>
                </a:solidFill>
                <a:latin typeface="Century Gothic"/>
                <a:cs typeface="Century Gothic"/>
              </a:rPr>
              <a:t>Vänliga</a:t>
            </a:r>
            <a:r>
              <a:rPr sz="10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Century Gothic"/>
                <a:cs typeface="Century Gothic"/>
              </a:rPr>
              <a:t>hälsningar Styrelsen</a:t>
            </a:r>
            <a:endParaRPr sz="1000" dirty="0">
              <a:latin typeface="Century Gothic"/>
              <a:cs typeface="Century Gothic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73705" y="5866103"/>
            <a:ext cx="3962400" cy="34226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711450" y="9690100"/>
            <a:ext cx="2590799" cy="4519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00"/>
              </a:lnSpc>
              <a:spcBef>
                <a:spcPts val="100"/>
              </a:spcBef>
            </a:pPr>
            <a:r>
              <a:rPr sz="1100" b="1" spc="70" dirty="0">
                <a:solidFill>
                  <a:srgbClr val="231F20"/>
                </a:solidFill>
                <a:latin typeface="Century Gothic"/>
                <a:cs typeface="Century Gothic"/>
              </a:rPr>
              <a:t>Brf</a:t>
            </a:r>
            <a:r>
              <a:rPr sz="1100" b="1" spc="2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100" b="1" spc="90" dirty="0">
                <a:solidFill>
                  <a:srgbClr val="231F20"/>
                </a:solidFill>
                <a:latin typeface="Century Gothic"/>
                <a:cs typeface="Century Gothic"/>
              </a:rPr>
              <a:t>Pergolan</a:t>
            </a:r>
            <a:r>
              <a:rPr sz="1100" b="1" spc="2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entury Gothic"/>
                <a:cs typeface="Century Gothic"/>
              </a:rPr>
              <a:t>i</a:t>
            </a:r>
            <a:r>
              <a:rPr sz="1100" b="1" spc="2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100" b="1" spc="80" dirty="0">
                <a:solidFill>
                  <a:srgbClr val="231F20"/>
                </a:solidFill>
                <a:latin typeface="Century Gothic"/>
                <a:cs typeface="Century Gothic"/>
              </a:rPr>
              <a:t>Limhamn </a:t>
            </a:r>
            <a:endParaRPr sz="1100" dirty="0">
              <a:latin typeface="Century Gothic"/>
              <a:cs typeface="Century Gothic"/>
            </a:endParaRPr>
          </a:p>
          <a:p>
            <a:pPr marR="5080" algn="ctr">
              <a:lnSpc>
                <a:spcPts val="1080"/>
              </a:lnSpc>
              <a:spcBef>
                <a:spcPts val="15"/>
              </a:spcBef>
            </a:pPr>
            <a:r>
              <a:rPr lang="sv-SE" sz="900" spc="80" dirty="0">
                <a:solidFill>
                  <a:srgbClr val="231F20"/>
                </a:solidFill>
                <a:latin typeface="Century Gothic"/>
                <a:cs typeface="Century Gothic"/>
              </a:rPr>
              <a:t>Kalkstensvägen</a:t>
            </a:r>
            <a:r>
              <a:rPr sz="900" spc="204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900" spc="85" dirty="0">
                <a:solidFill>
                  <a:srgbClr val="231F20"/>
                </a:solidFill>
                <a:latin typeface="Century Gothic"/>
                <a:cs typeface="Century Gothic"/>
              </a:rPr>
              <a:t>4-</a:t>
            </a:r>
            <a:r>
              <a:rPr sz="900" spc="55" dirty="0">
                <a:solidFill>
                  <a:srgbClr val="231F20"/>
                </a:solidFill>
                <a:latin typeface="Century Gothic"/>
                <a:cs typeface="Century Gothic"/>
              </a:rPr>
              <a:t>10,</a:t>
            </a:r>
            <a:r>
              <a:rPr sz="900" spc="204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900" spc="55" dirty="0">
                <a:solidFill>
                  <a:srgbClr val="231F20"/>
                </a:solidFill>
                <a:latin typeface="Century Gothic"/>
                <a:cs typeface="Century Gothic"/>
              </a:rPr>
              <a:t>216</a:t>
            </a:r>
            <a:r>
              <a:rPr sz="900" spc="204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900" dirty="0">
                <a:solidFill>
                  <a:srgbClr val="231F20"/>
                </a:solidFill>
                <a:latin typeface="Century Gothic"/>
                <a:cs typeface="Century Gothic"/>
              </a:rPr>
              <a:t>32</a:t>
            </a:r>
            <a:r>
              <a:rPr sz="900" spc="2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900" spc="65" dirty="0">
                <a:solidFill>
                  <a:srgbClr val="231F20"/>
                </a:solidFill>
                <a:latin typeface="Century Gothic"/>
                <a:cs typeface="Century Gothic"/>
              </a:rPr>
              <a:t>Limhamn </a:t>
            </a:r>
            <a:r>
              <a:rPr sz="900" spc="80" dirty="0">
                <a:solidFill>
                  <a:srgbClr val="231F20"/>
                </a:solidFill>
                <a:latin typeface="Century Gothic"/>
                <a:cs typeface="Century Gothic"/>
                <a:hlinkClick r:id="rId3"/>
              </a:rPr>
              <a:t>felanmalan@br</a:t>
            </a:r>
            <a:r>
              <a:rPr sz="900" spc="70" dirty="0">
                <a:solidFill>
                  <a:srgbClr val="231F20"/>
                </a:solidFill>
                <a:latin typeface="Century Gothic"/>
                <a:cs typeface="Century Gothic"/>
                <a:hlinkClick r:id="rId3"/>
              </a:rPr>
              <a:t>fpergolan.com </a:t>
            </a:r>
            <a:endParaRPr sz="9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Words>715</Words>
  <Application>Microsoft Office PowerPoint</Application>
  <PresentationFormat>Anpassad</PresentationFormat>
  <Paragraphs>60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Trebuchet MS</vt:lpstr>
      <vt:lpstr>Office Theme</vt:lpstr>
      <vt:lpstr>Perg lan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Perg lan</dc:title>
  <cp:lastModifiedBy>Lena Hjalmarsson</cp:lastModifiedBy>
  <cp:revision>1</cp:revision>
  <dcterms:created xsi:type="dcterms:W3CDTF">2022-07-14T17:19:43Z</dcterms:created>
  <dcterms:modified xsi:type="dcterms:W3CDTF">2025-09-05T17:24:02Z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2017-11-21T00:00:00Z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2022-07-14T00:00:00Z</vt:filetime>
  </property>
  <property fmtid="{D5CDD505-2E9C-101B-9397-08002B2CF9AE}" pid="5" name="Producer">
    <vt:lpwstr>Adobe PDF Library 15.0</vt:lpwstr>
  </property>
</Properties>
</file>